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20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notesSlides/notesSlide19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notesSlides/notesSlide2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r:id="rId1"/>
  </p:sldMasterIdLst>
  <p:notesMasterIdLst>
    <p:notesMasterId r:id="rId25"/>
  </p:notesMasterIdLst>
  <p:sldIdLst>
    <p:sldId id="313" r:id="rId2"/>
    <p:sldId id="314" r:id="rId3"/>
    <p:sldId id="268" r:id="rId4"/>
    <p:sldId id="269" r:id="rId5"/>
    <p:sldId id="323" r:id="rId6"/>
    <p:sldId id="324" r:id="rId7"/>
    <p:sldId id="297" r:id="rId8"/>
    <p:sldId id="317" r:id="rId9"/>
    <p:sldId id="316" r:id="rId10"/>
    <p:sldId id="321" r:id="rId11"/>
    <p:sldId id="322" r:id="rId12"/>
    <p:sldId id="270" r:id="rId13"/>
    <p:sldId id="281" r:id="rId14"/>
    <p:sldId id="282" r:id="rId15"/>
    <p:sldId id="325" r:id="rId16"/>
    <p:sldId id="285" r:id="rId17"/>
    <p:sldId id="283" r:id="rId18"/>
    <p:sldId id="315" r:id="rId19"/>
    <p:sldId id="326" r:id="rId20"/>
    <p:sldId id="298" r:id="rId21"/>
    <p:sldId id="318" r:id="rId22"/>
    <p:sldId id="319" r:id="rId23"/>
    <p:sldId id="320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0570" autoAdjust="0"/>
    <p:restoredTop sz="83240" autoAdjust="0"/>
  </p:normalViewPr>
  <p:slideViewPr>
    <p:cSldViewPr snapToObjects="1">
      <p:cViewPr>
        <p:scale>
          <a:sx n="150" d="100"/>
          <a:sy n="150" d="100"/>
        </p:scale>
        <p:origin x="224" y="2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err="1" smtClean="0"/>
              <a:t>curl</a:t>
            </a:r>
            <a:r>
              <a:rPr lang="fr-FR" sz="1600" dirty="0" smtClean="0"/>
              <a:t> -X POST </a:t>
            </a:r>
            <a:r>
              <a:rPr lang="fr-FR" sz="1600" dirty="0" err="1" smtClean="0"/>
              <a:t>-u</a:t>
            </a:r>
            <a:r>
              <a:rPr lang="fr-FR" sz="1600" dirty="0" smtClean="0"/>
              <a:t> "</a:t>
            </a:r>
            <a:r>
              <a:rPr lang="fr-FR" sz="1600" dirty="0" err="1" smtClean="0"/>
              <a:t>apikey</a:t>
            </a:r>
            <a:r>
              <a:rPr lang="fr-FR" sz="1600" dirty="0" smtClean="0"/>
              <a:t>:" -F "</a:t>
            </a:r>
            <a:r>
              <a:rPr lang="fr-FR" sz="1600" dirty="0" err="1" smtClean="0"/>
              <a:t>images_file</a:t>
            </a:r>
            <a:r>
              <a:rPr lang="fr-FR" sz="1600" dirty="0" smtClean="0"/>
              <a:t>=@12148/bpt6k4628326j/f1.jpg" -F "</a:t>
            </a:r>
            <a:r>
              <a:rPr lang="fr-FR" sz="1600" dirty="0" err="1" smtClean="0"/>
              <a:t>classifier_ids</a:t>
            </a:r>
            <a:r>
              <a:rPr lang="fr-FR" sz="1600" dirty="0" smtClean="0"/>
              <a:t>=DefaultCustomModel_365734216" "https://gateway.watsonplatform.net/visual-recognition/api/v3/classify?version=2018-03-19"</a:t>
            </a:r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</a:t>
            </a:r>
            <a:r>
              <a:rPr lang="fr-FR" sz="1600" baseline="0" dirty="0" smtClean="0"/>
              <a:t> : </a:t>
            </a:r>
            <a:r>
              <a:rPr lang="fr-FR" sz="1600" baseline="0" dirty="0" err="1" smtClean="0"/>
              <a:t>jpmoreuxbnf@gmail.com</a:t>
            </a:r>
            <a:endParaRPr lang="fr-FR" sz="1600" baseline="0" dirty="0" smtClean="0"/>
          </a:p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600" dirty="0" smtClean="0"/>
              <a:t>Compte : </a:t>
            </a:r>
            <a:r>
              <a:rPr lang="fr-FR" sz="1600" dirty="0" err="1" smtClean="0"/>
              <a:t>jp.moreux@yahoo.fr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3884545" y="8684973"/>
            <a:ext cx="2971853" cy="457565"/>
          </a:xfrm>
          <a:prstGeom prst="rect">
            <a:avLst/>
          </a:prstGeom>
        </p:spPr>
        <p:txBody>
          <a:bodyPr/>
          <a:lstStyle/>
          <a:p>
            <a:fld id="{CB5D09A6-22D1-432E-BA88-EA1ACF2F0BB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056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3716"/>
            <a:ext cx="1066800" cy="246888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A0D9373-E7F8-484B-A6FF-C94A2FFCF0FB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0"/>
            <a:ext cx="4114800" cy="24688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/>
              <a:t>hhh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r:id="rId1"/>
    <p:sldLayoutId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resources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Iw_iac56Hc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Ateliers pratiques</a:t>
            </a:r>
            <a:endParaRPr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170900" y="2811775"/>
            <a:ext cx="6677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Classification supervisée d’images</a:t>
            </a:r>
            <a:endParaRPr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err="1" smtClean="0"/>
              <a:t>utiliser</a:t>
            </a:r>
            <a:r>
              <a:rPr lang="en-US" sz="2800" dirty="0" smtClean="0"/>
              <a:t> le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</a:pPr>
            <a:r>
              <a:rPr lang="fr-FR" sz="1800" dirty="0" smtClean="0">
                <a:latin typeface="Georgia" panose="02040502050405020303" pitchFamily="18" charset="0"/>
              </a:rPr>
              <a:t>3. </a:t>
            </a:r>
            <a:r>
              <a:rPr lang="fr-FR" sz="1800" b="1" dirty="0" smtClean="0">
                <a:latin typeface="Georgia" panose="02040502050405020303" pitchFamily="18" charset="0"/>
              </a:rPr>
              <a:t>Exemple avec </a:t>
            </a:r>
            <a:r>
              <a:rPr lang="fr-FR" sz="1800" b="1" dirty="0" err="1" smtClean="0">
                <a:latin typeface="Georgia" panose="02040502050405020303" pitchFamily="18" charset="0"/>
              </a:rPr>
              <a:t>curl</a:t>
            </a:r>
            <a:r>
              <a:rPr lang="fr-FR" sz="1800" b="1" dirty="0" smtClean="0">
                <a:latin typeface="Georgia" panose="02040502050405020303" pitchFamily="18" charset="0"/>
              </a:rPr>
              <a:t> </a:t>
            </a:r>
            <a:r>
              <a:rPr lang="fr-FR" sz="1800" dirty="0" smtClean="0">
                <a:latin typeface="Georgia" panose="02040502050405020303" pitchFamily="18" charset="0"/>
              </a:rPr>
              <a:t>: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</a:pPr>
            <a:endParaRPr lang="fr-FR" sz="18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57200" y="1885950"/>
            <a:ext cx="8229600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</a:t>
            </a:r>
            <a:r>
              <a:rPr lang="fr-FR" sz="1700" dirty="0" err="1" smtClean="0">
                <a:latin typeface="Courier"/>
                <a:cs typeface="Courier"/>
              </a:rPr>
              <a:t>-u</a:t>
            </a:r>
            <a:r>
              <a:rPr lang="fr-FR" sz="1700" dirty="0" smtClean="0">
                <a:latin typeface="Courier"/>
                <a:cs typeface="Courier"/>
              </a:rPr>
              <a:t>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apikey</a:t>
            </a:r>
            <a:r>
              <a:rPr lang="fr-FR" sz="1700" dirty="0" smtClean="0">
                <a:latin typeface="Courier"/>
                <a:cs typeface="Courier"/>
              </a:rPr>
              <a:t>" "https://gateway.watsonplatform.net/visual-recognition/api/v3/classify?url=</a:t>
            </a:r>
            <a:r>
              <a:rPr lang="fr-FR" sz="1700" dirty="0" err="1" smtClean="0">
                <a:solidFill>
                  <a:srgbClr val="ED561B"/>
                </a:solidFill>
                <a:latin typeface="Courier"/>
                <a:cs typeface="Courier"/>
              </a:rPr>
              <a:t>URL</a:t>
            </a:r>
            <a:r>
              <a:rPr lang="fr-FR" sz="1700" dirty="0" err="1" smtClean="0">
                <a:latin typeface="Courier"/>
                <a:cs typeface="Courier"/>
              </a:rPr>
              <a:t>&amp;version</a:t>
            </a:r>
            <a:r>
              <a:rPr lang="fr-FR" sz="1700" dirty="0" smtClean="0">
                <a:latin typeface="Courier"/>
                <a:cs typeface="Courier"/>
              </a:rPr>
              <a:t>=2018-03-19&amp; 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>DefaultCustomModel_1457318034</a:t>
            </a:r>
            <a:r>
              <a:rPr lang="fr-FR" sz="1700" dirty="0" smtClean="0">
                <a:latin typeface="Courier"/>
                <a:cs typeface="Courier"/>
              </a:rPr>
              <a:t>"</a:t>
            </a:r>
            <a:endParaRPr lang="fr-FR" sz="1700" dirty="0">
              <a:latin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3152567"/>
            <a:ext cx="8686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00" dirty="0" err="1" smtClean="0">
                <a:latin typeface="Courier"/>
                <a:cs typeface="Courier"/>
              </a:rPr>
              <a:t>curl</a:t>
            </a:r>
            <a:r>
              <a:rPr lang="fr-FR" sz="1700" dirty="0" smtClean="0">
                <a:latin typeface="Courier"/>
                <a:cs typeface="Courier"/>
              </a:rPr>
              <a:t> -X POST </a:t>
            </a:r>
            <a:r>
              <a:rPr lang="fr-FR" sz="1700" dirty="0" err="1" smtClean="0">
                <a:latin typeface="Courier"/>
                <a:cs typeface="Courier"/>
              </a:rPr>
              <a:t>-u</a:t>
            </a:r>
            <a:r>
              <a:rPr lang="fr-FR" sz="1700" dirty="0" smtClean="0">
                <a:latin typeface="Courier"/>
                <a:cs typeface="Courier"/>
              </a:rPr>
              <a:t> "</a:t>
            </a:r>
            <a:r>
              <a:rPr lang="fr-FR" sz="1700" dirty="0" err="1" smtClean="0">
                <a:latin typeface="Courier"/>
                <a:cs typeface="Courier"/>
              </a:rPr>
              <a:t>apikey:</a:t>
            </a:r>
            <a:r>
              <a:rPr lang="fr-FR" sz="1700" dirty="0" err="1" smtClean="0">
                <a:solidFill>
                  <a:schemeClr val="accent3"/>
                </a:solidFill>
                <a:latin typeface="Courier"/>
                <a:cs typeface="Courier"/>
              </a:rPr>
              <a:t>apikey</a:t>
            </a:r>
            <a:r>
              <a:rPr lang="fr-FR" sz="1700" dirty="0" smtClean="0">
                <a:latin typeface="Courier"/>
                <a:cs typeface="Courier"/>
              </a:rPr>
              <a:t>" –F "</a:t>
            </a:r>
            <a:r>
              <a:rPr lang="fr-FR" sz="1700" dirty="0" err="1" smtClean="0">
                <a:latin typeface="Courier"/>
                <a:cs typeface="Courier"/>
              </a:rPr>
              <a:t>images_file</a:t>
            </a:r>
            <a:r>
              <a:rPr lang="fr-FR" sz="1700" dirty="0" smtClean="0">
                <a:latin typeface="Courier"/>
                <a:cs typeface="Courier"/>
              </a:rPr>
              <a:t>=@</a:t>
            </a:r>
            <a:r>
              <a:rPr lang="fr-FR" sz="1700" dirty="0" smtClean="0">
                <a:solidFill>
                  <a:schemeClr val="accent3"/>
                </a:solidFill>
                <a:latin typeface="Courier"/>
                <a:cs typeface="Courier"/>
              </a:rPr>
              <a:t>fichier</a:t>
            </a:r>
            <a:r>
              <a:rPr lang="fr-FR" sz="1700" dirty="0" smtClean="0">
                <a:latin typeface="Courier"/>
                <a:cs typeface="Courier"/>
              </a:rPr>
              <a:t> »</a:t>
            </a:r>
            <a:br>
              <a:rPr lang="fr-FR" sz="1700" dirty="0" smtClean="0"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-F "</a:t>
            </a:r>
            <a:r>
              <a:rPr lang="fr-FR" sz="1700" dirty="0" err="1" smtClean="0">
                <a:latin typeface="Courier"/>
                <a:cs typeface="Courier"/>
              </a:rPr>
              <a:t>classifier_ids</a:t>
            </a:r>
            <a:r>
              <a:rPr lang="fr-FR" sz="1700" dirty="0" smtClean="0">
                <a:latin typeface="Courier"/>
                <a:cs typeface="Courier"/>
              </a:rPr>
              <a:t>=</a:t>
            </a:r>
            <a: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  <a:t>DefaultCustomModel_1457318034"</a:t>
            </a:r>
            <a:br>
              <a:rPr lang="fr-FR" sz="1700" dirty="0" smtClean="0">
                <a:solidFill>
                  <a:srgbClr val="ED561B"/>
                </a:solidFill>
                <a:latin typeface="Courier"/>
                <a:cs typeface="Courier"/>
              </a:rPr>
            </a:br>
            <a:r>
              <a:rPr lang="fr-FR" sz="1700" dirty="0" smtClean="0">
                <a:latin typeface="Courier"/>
                <a:cs typeface="Courier"/>
              </a:rPr>
              <a:t>"https://gateway.watsonplatform.net/visual-recognition/api/v3/classify?version=2018-03-19"</a:t>
            </a:r>
            <a:endParaRPr lang="fr-FR" sz="17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ce réservé du contenu 15" descr="Sans titr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403" y="971550"/>
            <a:ext cx="5809397" cy="3657600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err="1" smtClean="0"/>
              <a:t>utiliser</a:t>
            </a:r>
            <a:r>
              <a:rPr lang="en-US" sz="2800" dirty="0" smtClean="0"/>
              <a:t> le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867400" y="4600545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/>
              <a:t>https://gallica.bnf.fr/iiif/ark:/12148/btv1b103365619/f16/121,108,1579,2205/500,/0/native.jpg</a:t>
            </a:r>
            <a:endParaRPr lang="fr-FR" sz="1000" dirty="0"/>
          </a:p>
        </p:txBody>
      </p:sp>
      <p:pic>
        <p:nvPicPr>
          <p:cNvPr id="8" name="Image 7" descr="nativ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00" y="3181350"/>
            <a:ext cx="871245" cy="1221486"/>
          </a:xfrm>
          <a:prstGeom prst="rect">
            <a:avLst/>
          </a:prstGeom>
        </p:spPr>
      </p:pic>
      <p:cxnSp>
        <p:nvCxnSpPr>
          <p:cNvPr id="13" name="Google Shape;415;p24"/>
          <p:cNvCxnSpPr/>
          <p:nvPr/>
        </p:nvCxnSpPr>
        <p:spPr>
          <a:xfrm rot="10800000" flipV="1">
            <a:off x="2590801" y="2571750"/>
            <a:ext cx="357186" cy="76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947987" y="227713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classe « photo », confiance = 0,843</a:t>
            </a:r>
          </a:p>
          <a:p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" name="Image 9" descr="téléchargemen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143000"/>
            <a:ext cx="665858" cy="774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76170" y="1885950"/>
            <a:ext cx="805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Voir le </a:t>
            </a:r>
            <a:b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</a:br>
            <a:r>
              <a:rPr lang="fr-FR" sz="1000" b="1" dirty="0" smtClean="0">
                <a:solidFill>
                  <a:schemeClr val="accent3"/>
                </a:solidFill>
                <a:latin typeface="Georgia" panose="02040502050405020303" pitchFamily="18" charset="0"/>
              </a:rPr>
              <a:t>notebook</a:t>
            </a:r>
            <a:endParaRPr lang="fr-FR" sz="1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Google Cloud Platform/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smtClean="0"/>
              <a:t>upload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9" name="Espace réservé du contenu 8" descr="Capture d’écran 2019-11-22 à 22.49.3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004560"/>
            <a:ext cx="6400800" cy="3310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762000" y="4630638"/>
            <a:ext cx="762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Voir aussi </a:t>
            </a:r>
            <a:r>
              <a:rPr lang="fr-FR" dirty="0" smtClean="0"/>
              <a:t>: </a:t>
            </a:r>
            <a:r>
              <a:rPr lang="fr-FR" dirty="0" err="1" smtClean="0"/>
              <a:t>https://cloud.google.com/vision/automl/docs/beginners-guide?hl</a:t>
            </a:r>
            <a:r>
              <a:rPr lang="fr-FR" dirty="0" smtClean="0"/>
              <a:t>=</a:t>
            </a:r>
            <a:r>
              <a:rPr lang="fr-FR" dirty="0" err="1" smtClean="0"/>
              <a:t>fr</a:t>
            </a:r>
            <a:endParaRPr lang="fr-FR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581400" y="2703442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214723" y="2549555"/>
            <a:ext cx="271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importation des images zippées</a:t>
            </a:r>
            <a:endParaRPr lang="fr-FR" dirty="0">
              <a:solidFill>
                <a:srgbClr val="50B432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err="1" smtClean="0"/>
              <a:t>définition</a:t>
            </a:r>
            <a:r>
              <a:rPr lang="en-US" sz="2800" dirty="0" smtClean="0"/>
              <a:t> des classes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13</a:t>
            </a:fld>
            <a:endParaRPr lang="fr-FR" dirty="0"/>
          </a:p>
        </p:txBody>
      </p:sp>
      <p:cxnSp>
        <p:nvCxnSpPr>
          <p:cNvPr id="10" name="Google Shape;415;p24"/>
          <p:cNvCxnSpPr/>
          <p:nvPr/>
        </p:nvCxnSpPr>
        <p:spPr>
          <a:xfrm rot="10800000">
            <a:off x="3581400" y="2703442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214723" y="2549555"/>
            <a:ext cx="271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158158"/>
                </a:solidFill>
              </a:rPr>
              <a:t>importation des images zippées</a:t>
            </a:r>
            <a:endParaRPr lang="fr-FR" dirty="0">
              <a:solidFill>
                <a:srgbClr val="158158"/>
              </a:solidFill>
            </a:endParaRPr>
          </a:p>
        </p:txBody>
      </p:sp>
      <p:pic>
        <p:nvPicPr>
          <p:cNvPr id="11" name="Espace réservé du contenu 10" descr="Capture d’écran 2019-11-22 à 23.01.0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123950"/>
            <a:ext cx="6658088" cy="365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3" name="Google Shape;415;p24"/>
          <p:cNvCxnSpPr/>
          <p:nvPr/>
        </p:nvCxnSpPr>
        <p:spPr>
          <a:xfrm rot="16200000" flipH="1">
            <a:off x="1360483" y="2811468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83972" y="2419350"/>
            <a:ext cx="105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classes (3)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145376"/>
            <a:ext cx="5707732" cy="3483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Google Cloud/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err="1" smtClean="0"/>
              <a:t>entrainement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14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1809091" y="3114781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68764" y="2734330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0B432"/>
                </a:solidFill>
              </a:rPr>
              <a:t>entrainement</a:t>
            </a:r>
            <a:br>
              <a:rPr lang="fr-FR" dirty="0" smtClean="0">
                <a:solidFill>
                  <a:srgbClr val="50B432"/>
                </a:solidFill>
              </a:rPr>
            </a:br>
            <a:r>
              <a:rPr lang="fr-FR" dirty="0" smtClean="0">
                <a:solidFill>
                  <a:srgbClr val="50B432"/>
                </a:solidFill>
              </a:rPr>
              <a:t>du modèle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Google Cloud Platform/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smtClean="0"/>
              <a:t>test du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12" name="Image 11" descr="::::Desktop:Capture d’écran 2019-12-08 à 11.27.33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81150"/>
            <a:ext cx="7637871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609600" y="35623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b="1" dirty="0" smtClean="0"/>
              <a:t>ATTENTION : Il faut déployer le modèle pour le tester. Ne pas oublier de le supprimer après test !</a:t>
            </a:r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Capture d’écran 2019-11-23 à 17.05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33450"/>
            <a:ext cx="6130628" cy="42100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38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Google Cloud Platform/</a:t>
            </a:r>
            <a:r>
              <a:rPr lang="en-US" sz="2800" b="1" dirty="0" err="1" smtClean="0"/>
              <a:t>AutoML</a:t>
            </a:r>
            <a:r>
              <a:rPr lang="en-US" sz="2800" b="1" dirty="0" smtClean="0"/>
              <a:t> : </a:t>
            </a:r>
            <a:r>
              <a:rPr lang="en-US" sz="2800" dirty="0" smtClean="0"/>
              <a:t>test du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16</a:t>
            </a:fld>
            <a:endParaRPr lang="fr-FR" dirty="0"/>
          </a:p>
        </p:txBody>
      </p:sp>
      <p:cxnSp>
        <p:nvCxnSpPr>
          <p:cNvPr id="13" name="Google Shape;415;p24"/>
          <p:cNvCxnSpPr/>
          <p:nvPr/>
        </p:nvCxnSpPr>
        <p:spPr>
          <a:xfrm rot="16200000" flipH="1">
            <a:off x="1536605" y="3955955"/>
            <a:ext cx="303312" cy="28107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81000" y="3420130"/>
            <a:ext cx="1412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0B432"/>
                </a:solidFill>
              </a:rPr>
              <a:t>confusion entre</a:t>
            </a:r>
            <a:br>
              <a:rPr lang="fr-FR" dirty="0" smtClean="0">
                <a:solidFill>
                  <a:srgbClr val="50B432"/>
                </a:solidFill>
              </a:rPr>
            </a:br>
            <a:r>
              <a:rPr lang="fr-FR" dirty="0" smtClean="0">
                <a:solidFill>
                  <a:srgbClr val="50B432"/>
                </a:solidFill>
              </a:rPr>
              <a:t> classes</a:t>
            </a:r>
          </a:p>
          <a:p>
            <a:endParaRPr lang="fr-FR" dirty="0">
              <a:solidFill>
                <a:srgbClr val="50B432"/>
              </a:solidFill>
            </a:endParaRPr>
          </a:p>
        </p:txBody>
      </p:sp>
      <p:cxnSp>
        <p:nvCxnSpPr>
          <p:cNvPr id="8" name="Google Shape;415;p24"/>
          <p:cNvCxnSpPr/>
          <p:nvPr/>
        </p:nvCxnSpPr>
        <p:spPr>
          <a:xfrm rot="10800000">
            <a:off x="3860479" y="1598716"/>
            <a:ext cx="613600" cy="18615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474079" y="1591330"/>
            <a:ext cx="1621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0B432"/>
                </a:solidFill>
              </a:rPr>
              <a:t>seuil de confiance</a:t>
            </a:r>
            <a:br>
              <a:rPr lang="fr-FR" dirty="0" smtClean="0">
                <a:solidFill>
                  <a:srgbClr val="50B432"/>
                </a:solidFill>
              </a:rPr>
            </a:br>
            <a:r>
              <a:rPr lang="fr-FR" dirty="0" smtClean="0">
                <a:solidFill>
                  <a:srgbClr val="50B432"/>
                </a:solidFill>
              </a:rPr>
              <a:t>et résultats</a:t>
            </a:r>
          </a:p>
          <a:p>
            <a:endParaRPr lang="fr-FR" dirty="0">
              <a:solidFill>
                <a:srgbClr val="50B432"/>
              </a:solidFill>
            </a:endParaRPr>
          </a:p>
        </p:txBody>
      </p:sp>
      <p:cxnSp>
        <p:nvCxnSpPr>
          <p:cNvPr id="15" name="Google Shape;415;p24"/>
          <p:cNvCxnSpPr/>
          <p:nvPr/>
        </p:nvCxnSpPr>
        <p:spPr>
          <a:xfrm rot="16200000" flipV="1">
            <a:off x="5568430" y="3536777"/>
            <a:ext cx="369331" cy="30879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5221694" y="3953530"/>
            <a:ext cx="1941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0B432"/>
                </a:solidFill>
              </a:rPr>
              <a:t>rappel, précision</a:t>
            </a:r>
          </a:p>
          <a:p>
            <a:r>
              <a:rPr lang="fr-FR" dirty="0" smtClean="0">
                <a:solidFill>
                  <a:srgbClr val="50B432"/>
                </a:solidFill>
              </a:rPr>
              <a:t>(et seuil de confiance)</a:t>
            </a:r>
            <a:endParaRPr lang="fr-FR" dirty="0">
              <a:solidFill>
                <a:srgbClr val="50B432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avec un framework IA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Avec </a:t>
            </a: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 (Google), </a:t>
            </a:r>
            <a:r>
              <a:rPr lang="fr-FR" sz="1600" dirty="0" err="1" smtClean="0">
                <a:latin typeface="Georgia" panose="02040502050405020303" pitchFamily="18" charset="0"/>
              </a:rPr>
              <a:t>PyTorch</a:t>
            </a:r>
            <a:r>
              <a:rPr lang="fr-FR" sz="1600" dirty="0" smtClean="0">
                <a:latin typeface="Georgia" panose="02040502050405020303" pitchFamily="18" charset="0"/>
              </a:rPr>
              <a:t> (</a:t>
            </a:r>
            <a:r>
              <a:rPr lang="fr-FR" sz="1600" dirty="0" err="1" smtClean="0">
                <a:latin typeface="Georgia" panose="02040502050405020303" pitchFamily="18" charset="0"/>
              </a:rPr>
              <a:t>Facebook</a:t>
            </a:r>
            <a:r>
              <a:rPr lang="fr-FR" sz="1600" dirty="0" smtClean="0">
                <a:latin typeface="Georgia" panose="02040502050405020303" pitchFamily="18" charset="0"/>
              </a:rPr>
              <a:t>), CNTK (Microsoft), Caffe2, </a:t>
            </a:r>
            <a:r>
              <a:rPr lang="fr-FR" sz="1600" dirty="0" err="1" smtClean="0">
                <a:latin typeface="Georgia" panose="02040502050405020303" pitchFamily="18" charset="0"/>
              </a:rPr>
              <a:t>Keras</a:t>
            </a:r>
            <a:r>
              <a:rPr lang="fr-FR" sz="1600" dirty="0" smtClean="0">
                <a:latin typeface="Georgia" panose="02040502050405020303" pitchFamily="18" charset="0"/>
              </a:rPr>
              <a:t>…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7" name="Image 6" descr="dossier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09750"/>
            <a:ext cx="3302000" cy="1362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7" descr="dossie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870" y="3105150"/>
            <a:ext cx="2106930" cy="1504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 descr="Capture du 2019-11-23 19-50-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798" y="1790700"/>
            <a:ext cx="3552402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Exemple</a:t>
            </a:r>
            <a:r>
              <a:rPr lang="en-US" sz="2800" b="1" dirty="0" smtClean="0"/>
              <a:t> avec </a:t>
            </a:r>
            <a:r>
              <a:rPr lang="en-US" sz="2800" b="1" dirty="0" err="1" smtClean="0"/>
              <a:t>TensorFlow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smtClean="0">
                <a:latin typeface="Georgia" panose="02040502050405020303" pitchFamily="18" charset="0"/>
              </a:rPr>
              <a:t>todo…</a:t>
            </a:r>
            <a:endParaRPr lang="fr-FR" sz="16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7800" y="1219200"/>
            <a:ext cx="4419600" cy="742950"/>
          </a:xfrm>
        </p:spPr>
        <p:txBody>
          <a:bodyPr>
            <a:noAutofit/>
          </a:bodyPr>
          <a:lstStyle/>
          <a:p>
            <a:r>
              <a:rPr lang="fr-FR" sz="3200" b="1" dirty="0" smtClean="0">
                <a:solidFill>
                  <a:schemeClr val="tx1"/>
                </a:solidFill>
              </a:rPr>
              <a:t>Annexes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19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ctrTitle"/>
          </p:nvPr>
        </p:nvSpPr>
        <p:spPr>
          <a:xfrm>
            <a:off x="1408624" y="895350"/>
            <a:ext cx="7423683" cy="987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 smtClean="0"/>
              <a:t>Plan</a:t>
            </a:r>
            <a:endParaRPr sz="3200" b="1" dirty="0"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1408625" y="20383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fr-FR" sz="2000" dirty="0" smtClean="0"/>
              <a:t> Classification d’images avec Watson Studio </a:t>
            </a:r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endParaRPr lang="fr-FR" sz="2000" dirty="0" smtClean="0"/>
          </a:p>
          <a:p>
            <a:pPr lvl="3" algn="l">
              <a:buFont typeface="Arial"/>
              <a:buChar char="•"/>
            </a:pPr>
            <a:r>
              <a:rPr lang="fr-FR" sz="2000" dirty="0" smtClean="0"/>
              <a:t> … avec  Google </a:t>
            </a:r>
            <a:r>
              <a:rPr lang="fr-FR" sz="2000" dirty="0" err="1" smtClean="0"/>
              <a:t>AutoML</a:t>
            </a:r>
            <a:endParaRPr lang="fr-FR"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fr-FR" sz="2000" dirty="0" smtClean="0"/>
              <a:t> … avec </a:t>
            </a:r>
            <a:r>
              <a:rPr lang="fr-FR" sz="2000" dirty="0" err="1" smtClean="0"/>
              <a:t>TensorFlow</a:t>
            </a:r>
            <a:endParaRPr sz="2000" dirty="0"/>
          </a:p>
        </p:txBody>
      </p:sp>
      <p:pic>
        <p:nvPicPr>
          <p:cNvPr id="75" name="Google Shape;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385" y="104425"/>
            <a:ext cx="150079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2;p18"/>
          <p:cNvSpPr txBox="1">
            <a:spLocks/>
          </p:cNvSpPr>
          <p:nvPr/>
        </p:nvSpPr>
        <p:spPr>
          <a:xfrm>
            <a:off x="1702050" y="2388750"/>
            <a:ext cx="76705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buSzPts val="2800"/>
              <a:buFont typeface="Courier New"/>
              <a:buChar char="o"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test du modèle avec Watson</a:t>
            </a:r>
            <a:r>
              <a:rPr kumimoji="0" lang="fr-FR" sz="17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Studio</a:t>
            </a:r>
            <a:r>
              <a:rPr kumimoji="0" lang="fr-FR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lvl="1">
              <a:buSzPts val="2800"/>
              <a:buFont typeface="Courier New"/>
              <a:buChar char="o"/>
            </a:pPr>
            <a:r>
              <a:rPr lang="fr-FR" sz="1700" dirty="0" smtClean="0"/>
              <a:t> test du modèle avec Python</a:t>
            </a:r>
            <a:endParaRPr kumimoji="0" lang="fr-FR" sz="1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lvl="1">
              <a:buSzPts val="2800"/>
              <a:buFont typeface="Courier New"/>
              <a:buChar char="o"/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1524000" y="1809750"/>
            <a:ext cx="2133600" cy="261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Jeu de données </a:t>
            </a:r>
            <a:r>
              <a:rPr lang="fr-FR" sz="2800" b="1" dirty="0" err="1" smtClean="0">
                <a:solidFill>
                  <a:schemeClr val="tx1"/>
                </a:solidFill>
              </a:rPr>
              <a:t>Gallica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Quatre </a:t>
            </a:r>
            <a:r>
              <a:rPr lang="fr-FR" sz="1600" dirty="0" smtClean="0">
                <a:latin typeface="Georgia" panose="02040502050405020303" pitchFamily="18" charset="0"/>
              </a:rPr>
              <a:t>classes</a:t>
            </a:r>
            <a:r>
              <a:rPr lang="fr-FR" sz="1600" dirty="0" smtClean="0">
                <a:latin typeface="Georgia" panose="02040502050405020303" pitchFamily="18" charset="0"/>
              </a:rPr>
              <a:t> (carte, </a:t>
            </a:r>
            <a:r>
              <a:rPr lang="fr-FR" sz="1600" dirty="0" smtClean="0">
                <a:latin typeface="Georgia" panose="02040502050405020303" pitchFamily="18" charset="0"/>
              </a:rPr>
              <a:t>dessin,</a:t>
            </a:r>
            <a:r>
              <a:rPr lang="fr-FR" sz="1600" dirty="0" smtClean="0">
                <a:latin typeface="Georgia" panose="02040502050405020303" pitchFamily="18" charset="0"/>
              </a:rPr>
              <a:t> filtre, photo), 100 images par classe</a:t>
            </a: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</a:pPr>
            <a:r>
              <a:rPr lang="fr-FR" sz="1600" dirty="0" smtClean="0">
                <a:latin typeface="Georgia" panose="02040502050405020303" pitchFamily="18" charset="0"/>
              </a:rPr>
              <a:t>Pour </a:t>
            </a:r>
            <a:r>
              <a:rPr lang="fr-FR" sz="1600" dirty="0" err="1" smtClean="0">
                <a:latin typeface="Georgia" panose="02040502050405020303" pitchFamily="18" charset="0"/>
              </a:rPr>
              <a:t>Tensorflow</a:t>
            </a:r>
            <a:r>
              <a:rPr lang="fr-FR" sz="1600" dirty="0" smtClean="0">
                <a:latin typeface="Georgia" panose="02040502050405020303" pitchFamily="18" charset="0"/>
              </a:rPr>
              <a:t> :</a:t>
            </a:r>
          </a:p>
          <a:p>
            <a:pPr marL="457200" lvl="1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dirty="0" smtClean="0">
                <a:latin typeface="Georgia" panose="02040502050405020303" pitchFamily="18" charset="0"/>
              </a:rPr>
              <a:t>script Python de partitionnement du jeu de données entrainement/test</a:t>
            </a:r>
          </a:p>
          <a:p>
            <a:pPr marL="457200" lvl="1" indent="-457200">
              <a:spcBef>
                <a:spcPts val="300"/>
              </a:spcBef>
              <a:buFont typeface="Arial"/>
              <a:buChar char="•"/>
            </a:pPr>
            <a:r>
              <a:rPr lang="fr-FR" dirty="0" smtClean="0">
                <a:latin typeface="Georgia" panose="02040502050405020303" pitchFamily="18" charset="0"/>
              </a:rPr>
              <a:t>liste des classes .</a:t>
            </a:r>
            <a:r>
              <a:rPr lang="fr-FR" dirty="0" err="1" smtClean="0">
                <a:latin typeface="Georgia" panose="02040502050405020303" pitchFamily="18" charset="0"/>
              </a:rPr>
              <a:t>txt</a:t>
            </a:r>
            <a:endParaRPr lang="fr-FR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dirty="0" smtClean="0">
                <a:latin typeface="Georgia" panose="02040502050405020303" pitchFamily="18" charset="0"/>
              </a:rPr>
              <a:t> </a:t>
            </a:r>
            <a:r>
              <a:rPr lang="fr-FR" dirty="0" smtClean="0"/>
              <a:t> 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6" name="Image 5" descr="bpt6k4600070w-4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00450"/>
            <a:ext cx="1675638" cy="1028700"/>
          </a:xfrm>
          <a:prstGeom prst="rect">
            <a:avLst/>
          </a:prstGeom>
        </p:spPr>
      </p:pic>
      <p:pic>
        <p:nvPicPr>
          <p:cNvPr id="7" name="Image 6" descr="bpt6k4601343b-8-1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600450"/>
            <a:ext cx="1665948" cy="1028700"/>
          </a:xfrm>
          <a:prstGeom prst="rect">
            <a:avLst/>
          </a:prstGeom>
        </p:spPr>
      </p:pic>
      <p:pic>
        <p:nvPicPr>
          <p:cNvPr id="8" name="Image 7" descr="blanche-1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3600450"/>
            <a:ext cx="1426678" cy="1028700"/>
          </a:xfrm>
          <a:prstGeom prst="rect">
            <a:avLst/>
          </a:prstGeom>
        </p:spPr>
      </p:pic>
      <p:pic>
        <p:nvPicPr>
          <p:cNvPr id="9" name="Image 8" descr="bpt6k4601840t-8-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3600450"/>
            <a:ext cx="1430202" cy="10287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Guides : </a:t>
            </a:r>
            <a:r>
              <a:rPr lang="fr-FR" sz="2800" dirty="0" smtClean="0">
                <a:solidFill>
                  <a:schemeClr val="tx1"/>
                </a:solidFill>
              </a:rPr>
              <a:t>création de comptes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4300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r>
              <a:rPr lang="fr-FR" sz="2000" dirty="0" smtClean="0">
                <a:latin typeface="Georgia" panose="02040502050405020303" pitchFamily="18" charset="0"/>
              </a:rPr>
              <a:t>Comptes IBM Watson Studio/Google ML : </a:t>
            </a:r>
            <a:br>
              <a:rPr lang="fr-FR" sz="2000" dirty="0" smtClean="0">
                <a:latin typeface="Georgia" panose="02040502050405020303" pitchFamily="18" charset="0"/>
              </a:rPr>
            </a:br>
            <a:r>
              <a:rPr lang="fr-FR" sz="2000" dirty="0" smtClean="0">
                <a:latin typeface="Georgia" panose="02040502050405020303" pitchFamily="18" charset="0"/>
              </a:rPr>
              <a:t>voir PDF </a:t>
            </a:r>
            <a:r>
              <a:rPr lang="fr-FR" sz="2000" i="1" dirty="0" err="1" smtClean="0">
                <a:latin typeface="Georgia" panose="02040502050405020303" pitchFamily="18" charset="0"/>
              </a:rPr>
              <a:t>setup_Watson-AutoML</a:t>
            </a:r>
            <a:endParaRPr lang="fr-FR" sz="2000" i="1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90600" y="2190750"/>
            <a:ext cx="2534120" cy="2208305"/>
          </a:xfrm>
          <a:prstGeom prst="rect">
            <a:avLst/>
          </a:prstGeom>
        </p:spPr>
      </p:pic>
      <p:pic>
        <p:nvPicPr>
          <p:cNvPr id="7" name="Image 6" descr="::::Desktop:Capture d’écran 2019-12-06 à 11.05.49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2190750"/>
            <a:ext cx="2666312" cy="2368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Guides : </a:t>
            </a:r>
            <a:r>
              <a:rPr lang="fr-FR" sz="2800" dirty="0" smtClean="0">
                <a:latin typeface="Georgia" panose="02040502050405020303" pitchFamily="18" charset="0"/>
              </a:rPr>
              <a:t>Obtenir la clé API IBM</a:t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 smtClean="0">
                <a:latin typeface="Georgia" panose="02040502050405020303" pitchFamily="18" charset="0"/>
              </a:rPr>
              <a:t>Aller sur </a:t>
            </a:r>
            <a:r>
              <a:rPr lang="fr-FR" dirty="0" smtClean="0">
                <a:hlinkClick r:id="rId3"/>
              </a:rPr>
              <a:t>https://cloud.ibm.com/resources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/>
            </a:pPr>
            <a:r>
              <a:rPr lang="fr-FR" dirty="0" smtClean="0">
                <a:latin typeface="Georgia" panose="02040502050405020303" pitchFamily="18" charset="0"/>
              </a:rPr>
              <a:t>Sélectionner le service </a:t>
            </a:r>
            <a:r>
              <a:rPr lang="fr-FR" dirty="0" err="1" smtClean="0">
                <a:latin typeface="Georgia" panose="02040502050405020303" pitchFamily="18" charset="0"/>
              </a:rPr>
              <a:t>Watson-Studio</a:t>
            </a:r>
            <a:r>
              <a:rPr lang="fr-FR" dirty="0" smtClean="0">
                <a:latin typeface="Georgia" panose="02040502050405020303" pitchFamily="18" charset="0"/>
              </a:rPr>
              <a:t> 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Image 7" descr="Capture d’écran 2020-03-25 à 15.24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919115"/>
            <a:ext cx="5410200" cy="2938635"/>
          </a:xfrm>
          <a:prstGeom prst="rect">
            <a:avLst/>
          </a:prstGeom>
        </p:spPr>
      </p:pic>
      <p:cxnSp>
        <p:nvCxnSpPr>
          <p:cNvPr id="9" name="Google Shape;415;p24"/>
          <p:cNvCxnSpPr/>
          <p:nvPr/>
        </p:nvCxnSpPr>
        <p:spPr>
          <a:xfrm rot="10800000">
            <a:off x="2209800" y="4400550"/>
            <a:ext cx="53340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Capture d’écran 2020-03-25 à 15.26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3" y="1849523"/>
            <a:ext cx="4907777" cy="316062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chemeClr val="tx1"/>
                </a:solidFill>
              </a:rPr>
              <a:t>Guides : </a:t>
            </a:r>
            <a:r>
              <a:rPr lang="fr-FR" sz="2800" dirty="0" smtClean="0">
                <a:latin typeface="Georgia" panose="02040502050405020303" pitchFamily="18" charset="0"/>
              </a:rPr>
              <a:t>Obtenir la clé API IBM</a:t>
            </a:r>
            <a:br>
              <a:rPr lang="fr-FR" sz="2800" dirty="0" smtClean="0">
                <a:latin typeface="Georgia" panose="02040502050405020303" pitchFamily="18" charset="0"/>
              </a:rPr>
            </a:b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715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smtClean="0">
                <a:latin typeface="Georgia" panose="02040502050405020303" pitchFamily="18" charset="0"/>
              </a:rPr>
              <a:t>La clé est affichée dans l’onglet Manage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+mj-lt"/>
              <a:buAutoNum type="arabicPeriod" startAt="3"/>
            </a:pPr>
            <a:r>
              <a:rPr lang="fr-FR" dirty="0" smtClean="0">
                <a:latin typeface="Georgia" panose="02040502050405020303" pitchFamily="18" charset="0"/>
              </a:rPr>
              <a:t>La télécharger ou la copier</a:t>
            </a:r>
            <a:endParaRPr lang="fr-FR" dirty="0" smtClean="0"/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/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</a:pPr>
            <a:r>
              <a:rPr lang="fr-FR" sz="2000" dirty="0" smtClean="0">
                <a:latin typeface="Georgia" panose="02040502050405020303" pitchFamily="18" charset="0"/>
              </a:rPr>
              <a:t> </a:t>
            </a:r>
          </a:p>
          <a:p>
            <a:pPr marL="457200" indent="-457200">
              <a:lnSpc>
                <a:spcPts val="2600"/>
              </a:lnSpc>
              <a:spcBef>
                <a:spcPts val="300"/>
              </a:spcBef>
              <a:buFont typeface="Arial"/>
              <a:buChar char="•"/>
            </a:pPr>
            <a:endParaRPr lang="fr-FR" sz="2000" dirty="0" smtClean="0">
              <a:latin typeface="Georgia" panose="02040502050405020303" pitchFamily="18" charset="0"/>
            </a:endParaRPr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23</a:t>
            </a:fld>
            <a:endParaRPr lang="fr-FR" dirty="0"/>
          </a:p>
        </p:txBody>
      </p:sp>
      <p:cxnSp>
        <p:nvCxnSpPr>
          <p:cNvPr id="9" name="Google Shape;415;p24"/>
          <p:cNvCxnSpPr/>
          <p:nvPr/>
        </p:nvCxnSpPr>
        <p:spPr>
          <a:xfrm rot="10800000">
            <a:off x="3886200" y="4171951"/>
            <a:ext cx="457200" cy="30479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Classification avec Watson Studio </a:t>
            </a:r>
            <a:br>
              <a:rPr lang="en-US" sz="2800" b="1" dirty="0" smtClean="0"/>
            </a:br>
            <a:r>
              <a:rPr lang="en-US" sz="2800" b="1" dirty="0" err="1" smtClean="0"/>
              <a:t>ou</a:t>
            </a:r>
            <a:r>
              <a:rPr lang="en-US" sz="2800" b="1" dirty="0" smtClean="0"/>
              <a:t> Google </a:t>
            </a:r>
            <a:r>
              <a:rPr lang="en-US" sz="2800" b="1" dirty="0" err="1" smtClean="0"/>
              <a:t>AutoML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38350"/>
            <a:ext cx="8534400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Préparer des images (</a:t>
            </a:r>
            <a:r>
              <a:rPr lang="fr-FR" sz="1800" i="1" dirty="0" smtClean="0">
                <a:latin typeface="Georgia" panose="02040502050405020303" pitchFamily="18" charset="0"/>
              </a:rPr>
              <a:t>x</a:t>
            </a:r>
            <a:r>
              <a:rPr lang="fr-FR" sz="1800" dirty="0" smtClean="0">
                <a:latin typeface="Georgia" panose="02040502050405020303" pitchFamily="18" charset="0"/>
              </a:rPr>
              <a:t> par classe)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Entraîner le modèle de classification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Evaluer, tester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Utiliser le modèle :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smtClean="0">
                <a:latin typeface="Georgia" panose="02040502050405020303" pitchFamily="18" charset="0"/>
              </a:rPr>
              <a:t>dans l’écosystème </a:t>
            </a:r>
            <a:r>
              <a:rPr lang="fr-FR" sz="1600" dirty="0" err="1" smtClean="0">
                <a:latin typeface="Georgia" panose="02040502050405020303" pitchFamily="18" charset="0"/>
              </a:rPr>
              <a:t>cloud</a:t>
            </a:r>
            <a:r>
              <a:rPr lang="fr-FR" sz="1600" dirty="0" smtClean="0">
                <a:latin typeface="Georgia" panose="02040502050405020303" pitchFamily="18" charset="0"/>
              </a:rPr>
              <a:t> IBM/Google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smtClean="0">
                <a:latin typeface="Georgia" panose="02040502050405020303" pitchFamily="18" charset="0"/>
              </a:rPr>
              <a:t>Apple </a:t>
            </a:r>
            <a:r>
              <a:rPr lang="fr-FR" sz="1600" dirty="0" err="1" smtClean="0">
                <a:latin typeface="Georgia" panose="02040502050405020303" pitchFamily="18" charset="0"/>
              </a:rPr>
              <a:t>CoreML</a:t>
            </a:r>
            <a:r>
              <a:rPr lang="fr-FR" sz="1600" dirty="0" smtClean="0">
                <a:latin typeface="Georgia" panose="02040502050405020303" pitchFamily="18" charset="0"/>
              </a:rPr>
              <a:t> (IBM)</a:t>
            </a:r>
          </a:p>
          <a:p>
            <a:pPr marL="457200" lvl="6" indent="-457200">
              <a:lnSpc>
                <a:spcPts val="2600"/>
              </a:lnSpc>
              <a:buFont typeface="Arial"/>
              <a:buChar char="•"/>
            </a:pPr>
            <a:r>
              <a:rPr lang="fr-FR" sz="1600" dirty="0" smtClean="0">
                <a:latin typeface="Georgia" panose="02040502050405020303" pitchFamily="18" charset="0"/>
              </a:rPr>
              <a:t>avec du code (via les API) </a:t>
            </a: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30" name="image17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181600" y="2571750"/>
            <a:ext cx="3657600" cy="2306648"/>
          </a:xfrm>
          <a:prstGeom prst="rect">
            <a:avLst/>
          </a:prstGeom>
          <a:ln/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57200" y="1730573"/>
            <a:ext cx="7614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Georgia" panose="02040502050405020303" pitchFamily="18" charset="0"/>
              </a:rPr>
              <a:t>0.       Créer un compte IBM/Google et créer un projet de classification (voir document annexe) </a:t>
            </a:r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IBM Watson Studio : </a:t>
            </a:r>
            <a:r>
              <a:rPr lang="en-US" sz="2800" dirty="0" smtClean="0"/>
              <a:t>upload des images 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7" name="Espace réservé du contenu 6" descr="Capture d’écran 2019-11-22 à 19.29.19.png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" y="1248619"/>
            <a:ext cx="3276600" cy="2389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space réservé du contenu 2"/>
          <p:cNvSpPr txBox="1">
            <a:spLocks/>
          </p:cNvSpPr>
          <p:nvPr/>
        </p:nvSpPr>
        <p:spPr>
          <a:xfrm>
            <a:off x="6553200" y="3257550"/>
            <a:ext cx="2514600" cy="762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lvl="0">
              <a:spcBef>
                <a:spcPts val="1000"/>
              </a:spcBef>
              <a:defRPr/>
            </a:pPr>
            <a:r>
              <a:rPr lang="fr-FR" sz="1200" dirty="0" smtClean="0">
                <a:latin typeface="Georgia" panose="02040502050405020303" pitchFamily="18" charset="0"/>
              </a:rPr>
              <a:t>Classes : 10 images mini pour Watson, un ZIP par classe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 11" descr="::::Desktop:Capture d’écran 2019-12-05 à 10.28.04.pn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6807" y="2281981"/>
            <a:ext cx="5757545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000"/>
              </a:srgbClr>
            </a:outerShdw>
          </a:effectLst>
        </p:spPr>
      </p:pic>
      <p:cxnSp>
        <p:nvCxnSpPr>
          <p:cNvPr id="13" name="Google Shape;415;p24"/>
          <p:cNvCxnSpPr/>
          <p:nvPr/>
        </p:nvCxnSpPr>
        <p:spPr>
          <a:xfrm rot="10800000">
            <a:off x="6695759" y="2991593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IBM Watson Studio : </a:t>
            </a:r>
            <a:r>
              <a:rPr lang="en-US" sz="2800" dirty="0" err="1" smtClean="0"/>
              <a:t>définition</a:t>
            </a:r>
            <a:r>
              <a:rPr lang="en-US" sz="2800" dirty="0" smtClean="0"/>
              <a:t> des classes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6" name="Image 5" descr="Capture d’écran 2019-11-23 à 12.40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52550"/>
            <a:ext cx="5979290" cy="3124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cxnSp>
        <p:nvCxnSpPr>
          <p:cNvPr id="8" name="Google Shape;415;p24"/>
          <p:cNvCxnSpPr/>
          <p:nvPr/>
        </p:nvCxnSpPr>
        <p:spPr>
          <a:xfrm rot="10800000">
            <a:off x="3074193" y="3638550"/>
            <a:ext cx="357186" cy="23008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429000" y="3790950"/>
            <a:ext cx="105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classes (4)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Capture d’écran 2019-11-23 à 12.40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52550"/>
            <a:ext cx="5979290" cy="31242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Avec IBM Watson Studio : </a:t>
            </a:r>
            <a:r>
              <a:rPr lang="en-US" sz="2800" dirty="0" err="1" smtClean="0"/>
              <a:t>entrainement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6</a:t>
            </a:fld>
            <a:endParaRPr lang="fr-FR" dirty="0"/>
          </a:p>
        </p:txBody>
      </p:sp>
      <p:cxnSp>
        <p:nvCxnSpPr>
          <p:cNvPr id="8" name="Google Shape;415;p24"/>
          <p:cNvCxnSpPr/>
          <p:nvPr/>
        </p:nvCxnSpPr>
        <p:spPr>
          <a:xfrm>
            <a:off x="4267200" y="1733550"/>
            <a:ext cx="304800" cy="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971800" y="1579663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entrainement</a:t>
            </a:r>
          </a:p>
          <a:p>
            <a:endParaRPr lang="fr-FR" dirty="0">
              <a:solidFill>
                <a:srgbClr val="158158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smtClean="0"/>
              <a:t>test du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6" name="Image 5" descr="::::Desktop:Capture d’écran 2019-12-05 à 11.07.30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352550"/>
            <a:ext cx="3748828" cy="2998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err="1" smtClean="0"/>
              <a:t>utiliser</a:t>
            </a:r>
            <a:r>
              <a:rPr lang="en-US" sz="2800" dirty="0" smtClean="0"/>
              <a:t> le </a:t>
            </a:r>
            <a:r>
              <a:rPr lang="en-US" sz="2800" dirty="0" err="1" smtClean="0"/>
              <a:t>modèle</a:t>
            </a:r>
            <a:r>
              <a:rPr lang="en-US" sz="2800" dirty="0" smtClean="0"/>
              <a:t> (</a:t>
            </a:r>
            <a:r>
              <a:rPr lang="en-US" sz="2800" dirty="0" err="1" smtClean="0"/>
              <a:t>localement</a:t>
            </a:r>
            <a:r>
              <a:rPr lang="en-US" sz="2800" dirty="0" smtClean="0"/>
              <a:t>)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276350"/>
            <a:ext cx="8003232" cy="3657600"/>
          </a:xfrm>
        </p:spPr>
        <p:txBody>
          <a:bodyPr>
            <a:norm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Trouver la </a:t>
            </a:r>
            <a:r>
              <a:rPr lang="fr-FR" sz="1800" b="1" dirty="0" smtClean="0">
                <a:latin typeface="Georgia" panose="02040502050405020303" pitchFamily="18" charset="0"/>
              </a:rPr>
              <a:t>clé </a:t>
            </a:r>
            <a:r>
              <a:rPr lang="fr-FR" sz="1800" dirty="0" smtClean="0">
                <a:latin typeface="Georgia" panose="02040502050405020303" pitchFamily="18" charset="0"/>
              </a:rPr>
              <a:t>d’API </a:t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smtClean="0">
                <a:latin typeface="Georgia" panose="02040502050405020303" pitchFamily="18" charset="0"/>
              </a:rPr>
              <a:t>(voir annexes)</a:t>
            </a: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Trouver l’</a:t>
            </a:r>
            <a:r>
              <a:rPr lang="fr-FR" sz="1800" b="1" dirty="0" smtClean="0">
                <a:latin typeface="Georgia" panose="02040502050405020303" pitchFamily="18" charset="0"/>
              </a:rPr>
              <a:t>identifiant </a:t>
            </a:r>
            <a:br>
              <a:rPr lang="fr-FR" sz="1800" b="1" dirty="0" smtClean="0">
                <a:latin typeface="Georgia" panose="02040502050405020303" pitchFamily="18" charset="0"/>
              </a:rPr>
            </a:br>
            <a:r>
              <a:rPr lang="fr-FR" sz="1800" b="1" dirty="0" smtClean="0">
                <a:latin typeface="Georgia" panose="02040502050405020303" pitchFamily="18" charset="0"/>
              </a:rPr>
              <a:t>du modèle</a:t>
            </a:r>
            <a:r>
              <a:rPr lang="fr-FR" sz="1800" dirty="0" smtClean="0">
                <a:latin typeface="Georgia" panose="02040502050405020303" pitchFamily="18" charset="0"/>
              </a:rPr>
              <a:t> : onglet</a:t>
            </a:r>
            <a:br>
              <a:rPr lang="fr-FR" sz="1800" dirty="0" smtClean="0">
                <a:latin typeface="Georgia" panose="02040502050405020303" pitchFamily="18" charset="0"/>
              </a:rPr>
            </a:br>
            <a:r>
              <a:rPr lang="fr-FR" sz="1800" dirty="0" err="1" smtClean="0">
                <a:latin typeface="Georgia" panose="02040502050405020303" pitchFamily="18" charset="0"/>
              </a:rPr>
              <a:t>Assets</a:t>
            </a:r>
            <a:r>
              <a:rPr lang="fr-FR" sz="1800" dirty="0" smtClean="0">
                <a:latin typeface="Georgia" panose="02040502050405020303" pitchFamily="18" charset="0"/>
              </a:rPr>
              <a:t>, section </a:t>
            </a:r>
            <a:r>
              <a:rPr lang="fr-FR" sz="1800" dirty="0" err="1" smtClean="0">
                <a:latin typeface="Georgia" panose="02040502050405020303" pitchFamily="18" charset="0"/>
              </a:rPr>
              <a:t>Models</a:t>
            </a:r>
            <a:endParaRPr lang="fr-FR" sz="1800" dirty="0" smtClean="0">
              <a:latin typeface="Georgia" panose="02040502050405020303" pitchFamily="18" charset="0"/>
            </a:endParaRPr>
          </a:p>
          <a:p>
            <a:pPr marL="457200" indent="-457200">
              <a:lnSpc>
                <a:spcPts val="2600"/>
              </a:lnSpc>
              <a:spcBef>
                <a:spcPts val="600"/>
              </a:spcBef>
              <a:buFont typeface="+mj-lt"/>
              <a:buAutoNum type="arabicPeriod"/>
            </a:pPr>
            <a:r>
              <a:rPr lang="fr-FR" sz="1800" dirty="0" smtClean="0">
                <a:latin typeface="Georgia" panose="02040502050405020303" pitchFamily="18" charset="0"/>
              </a:rPr>
              <a:t>Cliquer sur le modèle </a:t>
            </a:r>
          </a:p>
          <a:p>
            <a:pPr>
              <a:lnSpc>
                <a:spcPts val="2600"/>
              </a:lnSpc>
              <a:buNone/>
            </a:pPr>
            <a:r>
              <a:rPr sz="1600" dirty="0" smtClean="0"/>
              <a:t> </a:t>
            </a:r>
            <a:endParaRPr lang="fr-FR" sz="1600" dirty="0" smtClean="0"/>
          </a:p>
          <a:p>
            <a:pPr>
              <a:lnSpc>
                <a:spcPts val="2600"/>
              </a:lnSpc>
            </a:pPr>
            <a:endParaRPr lang="fr-FR" sz="2000" dirty="0" smtClean="0"/>
          </a:p>
          <a:p>
            <a:pPr>
              <a:lnSpc>
                <a:spcPts val="2600"/>
              </a:lnSpc>
            </a:pPr>
            <a:endParaRPr lang="fr-FR" sz="2000" dirty="0"/>
          </a:p>
          <a:p>
            <a:pPr lvl="0"/>
            <a:endParaRPr lang="fr-FR" sz="20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11" name="Image 10" descr="Capture d’écran 2020-03-25 à 15.31.4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30" y="1219200"/>
            <a:ext cx="5264870" cy="3714750"/>
          </a:xfrm>
          <a:prstGeom prst="rect">
            <a:avLst/>
          </a:prstGeom>
        </p:spPr>
      </p:pic>
      <p:cxnSp>
        <p:nvCxnSpPr>
          <p:cNvPr id="12" name="Google Shape;415;p24"/>
          <p:cNvCxnSpPr/>
          <p:nvPr/>
        </p:nvCxnSpPr>
        <p:spPr>
          <a:xfrm rot="10800000" flipV="1">
            <a:off x="4595814" y="1660327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53000" y="142875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onglet </a:t>
            </a:r>
            <a:r>
              <a:rPr lang="fr-FR" dirty="0" err="1" smtClean="0">
                <a:solidFill>
                  <a:srgbClr val="50B432"/>
                </a:solidFill>
              </a:rPr>
              <a:t>Assets</a:t>
            </a:r>
            <a:endParaRPr lang="fr-FR" dirty="0" smtClean="0">
              <a:solidFill>
                <a:srgbClr val="50B432"/>
              </a:solidFill>
            </a:endParaRPr>
          </a:p>
          <a:p>
            <a:endParaRPr lang="fr-FR" dirty="0">
              <a:solidFill>
                <a:srgbClr val="158158"/>
              </a:solidFill>
            </a:endParaRPr>
          </a:p>
        </p:txBody>
      </p:sp>
      <p:cxnSp>
        <p:nvCxnSpPr>
          <p:cNvPr id="16" name="Google Shape;415;p24"/>
          <p:cNvCxnSpPr/>
          <p:nvPr/>
        </p:nvCxnSpPr>
        <p:spPr>
          <a:xfrm rot="10800000" flipV="1">
            <a:off x="4443414" y="4629150"/>
            <a:ext cx="357186" cy="732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4876800" y="4549973"/>
            <a:ext cx="1295400" cy="304800"/>
          </a:xfrm>
          <a:prstGeom prst="ellipse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534400" cy="74295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IBM Watson Studio : </a:t>
            </a:r>
            <a:r>
              <a:rPr lang="en-US" sz="2800" dirty="0" err="1" smtClean="0"/>
              <a:t>utiliser</a:t>
            </a:r>
            <a:r>
              <a:rPr lang="en-US" sz="2800" dirty="0" smtClean="0"/>
              <a:t> le </a:t>
            </a:r>
            <a:r>
              <a:rPr lang="en-US" sz="2800" dirty="0" err="1" smtClean="0"/>
              <a:t>modèle</a:t>
            </a:r>
            <a:endParaRPr lang="fr-FR" sz="2800" dirty="0">
              <a:solidFill>
                <a:srgbClr val="00206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D9373-E7F8-484B-A6FF-C94A2FFCF0FB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6" name="Image 5" descr="Capture d’écran 2020-03-25 à 15.08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3896"/>
            <a:ext cx="8305800" cy="3722454"/>
          </a:xfrm>
          <a:prstGeom prst="rect">
            <a:avLst/>
          </a:prstGeom>
        </p:spPr>
      </p:pic>
      <p:cxnSp>
        <p:nvCxnSpPr>
          <p:cNvPr id="7" name="Google Shape;415;p24"/>
          <p:cNvCxnSpPr/>
          <p:nvPr/>
        </p:nvCxnSpPr>
        <p:spPr>
          <a:xfrm rot="10800000" flipV="1">
            <a:off x="2995614" y="1884203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352800" y="164666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0B432"/>
                </a:solidFill>
              </a:rPr>
              <a:t>onglet </a:t>
            </a:r>
            <a:r>
              <a:rPr lang="fr-FR" dirty="0" err="1" smtClean="0">
                <a:solidFill>
                  <a:srgbClr val="50B432"/>
                </a:solidFill>
              </a:rPr>
              <a:t>Implementation</a:t>
            </a:r>
            <a:endParaRPr lang="fr-FR" dirty="0" smtClean="0">
              <a:solidFill>
                <a:srgbClr val="50B432"/>
              </a:solidFill>
            </a:endParaRPr>
          </a:p>
          <a:p>
            <a:endParaRPr lang="fr-FR" dirty="0">
              <a:solidFill>
                <a:srgbClr val="158158"/>
              </a:solidFill>
            </a:endParaRPr>
          </a:p>
        </p:txBody>
      </p:sp>
      <p:cxnSp>
        <p:nvCxnSpPr>
          <p:cNvPr id="10" name="Google Shape;415;p24"/>
          <p:cNvCxnSpPr/>
          <p:nvPr/>
        </p:nvCxnSpPr>
        <p:spPr>
          <a:xfrm rot="10800000" flipV="1">
            <a:off x="1066800" y="2564046"/>
            <a:ext cx="357186" cy="22561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33400" y="895350"/>
            <a:ext cx="6063955" cy="406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ts val="2600"/>
              </a:lnSpc>
              <a:spcBef>
                <a:spcPts val="600"/>
              </a:spcBef>
            </a:pPr>
            <a:r>
              <a:rPr lang="fr-FR" dirty="0" smtClean="0">
                <a:latin typeface="Georgia" panose="02040502050405020303" pitchFamily="18" charset="0"/>
              </a:rPr>
              <a:t>4.     Cliquer sur l’onglet </a:t>
            </a:r>
            <a:r>
              <a:rPr lang="fr-FR" b="1" dirty="0" err="1" smtClean="0">
                <a:latin typeface="Georgia" panose="02040502050405020303" pitchFamily="18" charset="0"/>
              </a:rPr>
              <a:t>Implementation</a:t>
            </a:r>
            <a:r>
              <a:rPr lang="fr-FR" b="1" dirty="0" smtClean="0">
                <a:latin typeface="Georgia" panose="02040502050405020303" pitchFamily="18" charset="0"/>
              </a:rPr>
              <a:t> </a:t>
            </a:r>
            <a:r>
              <a:rPr lang="fr-FR" dirty="0" smtClean="0">
                <a:latin typeface="Georgia" panose="02040502050405020303" pitchFamily="18" charset="0"/>
              </a:rPr>
              <a:t>: exemples </a:t>
            </a:r>
            <a:r>
              <a:rPr lang="fr-FR" dirty="0" err="1" smtClean="0">
                <a:latin typeface="Georgia" panose="02040502050405020303" pitchFamily="18" charset="0"/>
              </a:rPr>
              <a:t>curl</a:t>
            </a:r>
            <a:r>
              <a:rPr lang="fr-FR" dirty="0" smtClean="0">
                <a:latin typeface="Georgia" panose="02040502050405020303" pitchFamily="18" charset="0"/>
              </a:rPr>
              <a:t>, Java, Python…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687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15928</TotalTime>
  <Words>742</Words>
  <PresentationFormat>Présentation à l'écran (16:9)</PresentationFormat>
  <Paragraphs>175</Paragraphs>
  <Slides>23</Slides>
  <Notes>23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Custom</vt:lpstr>
      <vt:lpstr>Ateliers pratiques</vt:lpstr>
      <vt:lpstr>Plan</vt:lpstr>
      <vt:lpstr>Classification avec Watson Studio  ou Google AutoML</vt:lpstr>
      <vt:lpstr>Avec IBM Watson Studio : upload des images </vt:lpstr>
      <vt:lpstr>Avec IBM Watson Studio : définition des classes</vt:lpstr>
      <vt:lpstr>Avec IBM Watson Studio : entrainement</vt:lpstr>
      <vt:lpstr>IBM Watson Studio : test du modèle</vt:lpstr>
      <vt:lpstr>IBM Watson Studio : utiliser le modèle (localement)</vt:lpstr>
      <vt:lpstr>IBM Watson Studio : utiliser le modèle</vt:lpstr>
      <vt:lpstr>IBM Watson Studio : utiliser le modèle</vt:lpstr>
      <vt:lpstr>IBM Watson Studio : utiliser le modèle</vt:lpstr>
      <vt:lpstr>Avec Google Cloud Platform/AutoML : upload</vt:lpstr>
      <vt:lpstr>Google Cloud/AutoML : définition des classes</vt:lpstr>
      <vt:lpstr>Google Cloud/AutoML : entrainement</vt:lpstr>
      <vt:lpstr>Google Cloud Platform/AutoML : test du modèle</vt:lpstr>
      <vt:lpstr>Google Cloud Platform/AutoML : test du modèle</vt:lpstr>
      <vt:lpstr>Classification avec un framework IA</vt:lpstr>
      <vt:lpstr>Exemple avec TensorFlow</vt:lpstr>
      <vt:lpstr>Annexes</vt:lpstr>
      <vt:lpstr>Jeu de données Gallica</vt:lpstr>
      <vt:lpstr>Guides : création de comptes</vt:lpstr>
      <vt:lpstr>Guides : Obtenir la clé API IBM </vt:lpstr>
      <vt:lpstr>Guides : Obtenir la clé API IBM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 de Snoop</dc:title>
  <cp:lastModifiedBy>JP Moreux</cp:lastModifiedBy>
  <cp:revision>399</cp:revision>
  <dcterms:created xsi:type="dcterms:W3CDTF">2020-04-21T12:43:54Z</dcterms:created>
  <dcterms:modified xsi:type="dcterms:W3CDTF">2020-04-21T13:04:27Z</dcterms:modified>
</cp:coreProperties>
</file>